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charset="0"/>
      <p:regular r:id="rId12"/>
    </p:embeddedFont>
    <p:embeddedFont>
      <p:font typeface="Montserrat Bold" charset="0"/>
      <p:regular r:id="rId13"/>
    </p:embeddedFont>
    <p:embeddedFont>
      <p:font typeface="Heebo Bold" charset="-79"/>
      <p:regular r:id="rId14"/>
    </p:embeddedFont>
    <p:embeddedFont>
      <p:font typeface="Heebo Light" charset="-79"/>
      <p:regular r:id="rId15"/>
    </p:embeddedFont>
    <p:embeddedFont>
      <p:font typeface="Microsoft YaHei UI" pitchFamily="34" charset="-122"/>
      <p:regular r:id="rId16"/>
      <p:bold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-274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08.12.2024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440484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SMART TRAFFIC MANAGEMENT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656684"/>
            <a:ext cx="5670649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723930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Siristi Rani Paul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49649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ID: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26906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Batch: Office_Batch053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054745"/>
            <a:ext cx="9445526" cy="358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Smart Traffic Management Systems: Revolutionizing Urban Mobility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748784"/>
            <a:ext cx="944552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Urban traffic congestion significantly impacts productivity, the environment, and quality of life. Smart Traffic Management Systems (STMS) offer a solution by using advanced technologies to optimize traffic flow and enhance urban mobility.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339429"/>
            <a:ext cx="16303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Components of a Smart Traffic Management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83914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Sensor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98901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Sensors collect real-time traffic data, including vehicle presence, speed, and direction. This data is crucial for making informed decisions about traffic flow.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401" y="4839146"/>
            <a:ext cx="451276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Communication Network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498901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communication network transmits data between sensors, traffic controllers, and the central control center. This network ensures seamless data exchange.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7586" y="741909"/>
            <a:ext cx="9470826" cy="177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Central Control Center: The Brain of the System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32824" y="3249662"/>
            <a:ext cx="639216" cy="639216"/>
            <a:chOff x="0" y="0"/>
            <a:chExt cx="852288" cy="85228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39597" cy="839597"/>
            </a:xfrm>
            <a:custGeom>
              <a:avLst/>
              <a:gdLst/>
              <a:ahLst/>
              <a:cxnLst/>
              <a:rect l="l" t="t" r="r" b="b"/>
              <a:pathLst>
                <a:path w="839597" h="839597">
                  <a:moveTo>
                    <a:pt x="0" y="156718"/>
                  </a:moveTo>
                  <a:cubicBezTo>
                    <a:pt x="0" y="70231"/>
                    <a:pt x="70231" y="0"/>
                    <a:pt x="156718" y="0"/>
                  </a:cubicBezTo>
                  <a:lnTo>
                    <a:pt x="682879" y="0"/>
                  </a:lnTo>
                  <a:cubicBezTo>
                    <a:pt x="769493" y="0"/>
                    <a:pt x="839597" y="70231"/>
                    <a:pt x="839597" y="156718"/>
                  </a:cubicBezTo>
                  <a:lnTo>
                    <a:pt x="839597" y="682879"/>
                  </a:lnTo>
                  <a:cubicBezTo>
                    <a:pt x="839597" y="769493"/>
                    <a:pt x="769366" y="839597"/>
                    <a:pt x="682879" y="839597"/>
                  </a:cubicBezTo>
                  <a:lnTo>
                    <a:pt x="156718" y="839597"/>
                  </a:lnTo>
                  <a:cubicBezTo>
                    <a:pt x="70231" y="839597"/>
                    <a:pt x="0" y="769366"/>
                    <a:pt x="0" y="68287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52297" cy="852297"/>
            </a:xfrm>
            <a:custGeom>
              <a:avLst/>
              <a:gdLst/>
              <a:ahLst/>
              <a:cxnLst/>
              <a:rect l="l" t="t" r="r" b="b"/>
              <a:pathLst>
                <a:path w="852297" h="852297">
                  <a:moveTo>
                    <a:pt x="0" y="163068"/>
                  </a:moveTo>
                  <a:cubicBezTo>
                    <a:pt x="0" y="73025"/>
                    <a:pt x="73025" y="0"/>
                    <a:pt x="163068" y="0"/>
                  </a:cubicBezTo>
                  <a:lnTo>
                    <a:pt x="689229" y="0"/>
                  </a:lnTo>
                  <a:lnTo>
                    <a:pt x="689229" y="6350"/>
                  </a:lnTo>
                  <a:lnTo>
                    <a:pt x="689229" y="0"/>
                  </a:lnTo>
                  <a:lnTo>
                    <a:pt x="689229" y="6350"/>
                  </a:lnTo>
                  <a:lnTo>
                    <a:pt x="689229" y="0"/>
                  </a:lnTo>
                  <a:cubicBezTo>
                    <a:pt x="779272" y="0"/>
                    <a:pt x="852297" y="73025"/>
                    <a:pt x="852297" y="163068"/>
                  </a:cubicBezTo>
                  <a:lnTo>
                    <a:pt x="852297" y="689229"/>
                  </a:lnTo>
                  <a:lnTo>
                    <a:pt x="845947" y="689229"/>
                  </a:lnTo>
                  <a:lnTo>
                    <a:pt x="852297" y="689229"/>
                  </a:lnTo>
                  <a:cubicBezTo>
                    <a:pt x="852297" y="779272"/>
                    <a:pt x="779272" y="852297"/>
                    <a:pt x="689229" y="852297"/>
                  </a:cubicBezTo>
                  <a:lnTo>
                    <a:pt x="689229" y="845947"/>
                  </a:lnTo>
                  <a:lnTo>
                    <a:pt x="689229" y="852297"/>
                  </a:lnTo>
                  <a:lnTo>
                    <a:pt x="163068" y="852297"/>
                  </a:lnTo>
                  <a:lnTo>
                    <a:pt x="163068" y="845947"/>
                  </a:lnTo>
                  <a:lnTo>
                    <a:pt x="163068" y="852297"/>
                  </a:lnTo>
                  <a:cubicBezTo>
                    <a:pt x="73025" y="852297"/>
                    <a:pt x="0" y="779272"/>
                    <a:pt x="0" y="689229"/>
                  </a:cubicBezTo>
                  <a:lnTo>
                    <a:pt x="0" y="163068"/>
                  </a:lnTo>
                  <a:lnTo>
                    <a:pt x="6350" y="163068"/>
                  </a:lnTo>
                  <a:lnTo>
                    <a:pt x="0" y="163068"/>
                  </a:lnTo>
                  <a:moveTo>
                    <a:pt x="12700" y="163068"/>
                  </a:moveTo>
                  <a:lnTo>
                    <a:pt x="12700" y="689229"/>
                  </a:lnTo>
                  <a:lnTo>
                    <a:pt x="6350" y="689229"/>
                  </a:lnTo>
                  <a:lnTo>
                    <a:pt x="12700" y="689229"/>
                  </a:lnTo>
                  <a:cubicBezTo>
                    <a:pt x="12700" y="772287"/>
                    <a:pt x="80010" y="839597"/>
                    <a:pt x="163068" y="839597"/>
                  </a:cubicBezTo>
                  <a:lnTo>
                    <a:pt x="689229" y="839597"/>
                  </a:lnTo>
                  <a:cubicBezTo>
                    <a:pt x="772287" y="839597"/>
                    <a:pt x="839597" y="772287"/>
                    <a:pt x="839597" y="689229"/>
                  </a:cubicBezTo>
                  <a:lnTo>
                    <a:pt x="839597" y="163068"/>
                  </a:lnTo>
                  <a:lnTo>
                    <a:pt x="845947" y="163068"/>
                  </a:lnTo>
                  <a:lnTo>
                    <a:pt x="839597" y="163068"/>
                  </a:lnTo>
                  <a:cubicBezTo>
                    <a:pt x="839597" y="80010"/>
                    <a:pt x="772287" y="12700"/>
                    <a:pt x="689229" y="12700"/>
                  </a:cubicBezTo>
                  <a:lnTo>
                    <a:pt x="163068" y="12700"/>
                  </a:lnTo>
                  <a:lnTo>
                    <a:pt x="163068" y="6350"/>
                  </a:lnTo>
                  <a:lnTo>
                    <a:pt x="163068" y="12700"/>
                  </a:lnTo>
                  <a:cubicBezTo>
                    <a:pt x="80010" y="12700"/>
                    <a:pt x="12700" y="80010"/>
                    <a:pt x="12700" y="16306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76605" y="3426024"/>
            <a:ext cx="151656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47075" y="3235375"/>
            <a:ext cx="3498800" cy="45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1. 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7075" y="3773835"/>
            <a:ext cx="3686026" cy="187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control center analyzes traffic data to identify patterns, congestion points, and potential issues.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08136" y="3249662"/>
            <a:ext cx="639216" cy="639216"/>
            <a:chOff x="0" y="0"/>
            <a:chExt cx="852288" cy="852288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39597" cy="839597"/>
            </a:xfrm>
            <a:custGeom>
              <a:avLst/>
              <a:gdLst/>
              <a:ahLst/>
              <a:cxnLst/>
              <a:rect l="l" t="t" r="r" b="b"/>
              <a:pathLst>
                <a:path w="839597" h="839597">
                  <a:moveTo>
                    <a:pt x="0" y="156718"/>
                  </a:moveTo>
                  <a:cubicBezTo>
                    <a:pt x="0" y="70231"/>
                    <a:pt x="70231" y="0"/>
                    <a:pt x="156718" y="0"/>
                  </a:cubicBezTo>
                  <a:lnTo>
                    <a:pt x="682879" y="0"/>
                  </a:lnTo>
                  <a:cubicBezTo>
                    <a:pt x="769493" y="0"/>
                    <a:pt x="839597" y="70231"/>
                    <a:pt x="839597" y="156718"/>
                  </a:cubicBezTo>
                  <a:lnTo>
                    <a:pt x="839597" y="682879"/>
                  </a:lnTo>
                  <a:cubicBezTo>
                    <a:pt x="839597" y="769493"/>
                    <a:pt x="769366" y="839597"/>
                    <a:pt x="682879" y="839597"/>
                  </a:cubicBezTo>
                  <a:lnTo>
                    <a:pt x="156718" y="839597"/>
                  </a:lnTo>
                  <a:cubicBezTo>
                    <a:pt x="70231" y="839597"/>
                    <a:pt x="0" y="769366"/>
                    <a:pt x="0" y="68287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52297" cy="852297"/>
            </a:xfrm>
            <a:custGeom>
              <a:avLst/>
              <a:gdLst/>
              <a:ahLst/>
              <a:cxnLst/>
              <a:rect l="l" t="t" r="r" b="b"/>
              <a:pathLst>
                <a:path w="852297" h="852297">
                  <a:moveTo>
                    <a:pt x="0" y="163068"/>
                  </a:moveTo>
                  <a:cubicBezTo>
                    <a:pt x="0" y="73025"/>
                    <a:pt x="73025" y="0"/>
                    <a:pt x="163068" y="0"/>
                  </a:cubicBezTo>
                  <a:lnTo>
                    <a:pt x="689229" y="0"/>
                  </a:lnTo>
                  <a:lnTo>
                    <a:pt x="689229" y="6350"/>
                  </a:lnTo>
                  <a:lnTo>
                    <a:pt x="689229" y="0"/>
                  </a:lnTo>
                  <a:lnTo>
                    <a:pt x="689229" y="6350"/>
                  </a:lnTo>
                  <a:lnTo>
                    <a:pt x="689229" y="0"/>
                  </a:lnTo>
                  <a:cubicBezTo>
                    <a:pt x="779272" y="0"/>
                    <a:pt x="852297" y="73025"/>
                    <a:pt x="852297" y="163068"/>
                  </a:cubicBezTo>
                  <a:lnTo>
                    <a:pt x="852297" y="689229"/>
                  </a:lnTo>
                  <a:lnTo>
                    <a:pt x="845947" y="689229"/>
                  </a:lnTo>
                  <a:lnTo>
                    <a:pt x="852297" y="689229"/>
                  </a:lnTo>
                  <a:cubicBezTo>
                    <a:pt x="852297" y="779272"/>
                    <a:pt x="779272" y="852297"/>
                    <a:pt x="689229" y="852297"/>
                  </a:cubicBezTo>
                  <a:lnTo>
                    <a:pt x="689229" y="845947"/>
                  </a:lnTo>
                  <a:lnTo>
                    <a:pt x="689229" y="852297"/>
                  </a:lnTo>
                  <a:lnTo>
                    <a:pt x="163068" y="852297"/>
                  </a:lnTo>
                  <a:lnTo>
                    <a:pt x="163068" y="845947"/>
                  </a:lnTo>
                  <a:lnTo>
                    <a:pt x="163068" y="852297"/>
                  </a:lnTo>
                  <a:cubicBezTo>
                    <a:pt x="73025" y="852297"/>
                    <a:pt x="0" y="779272"/>
                    <a:pt x="0" y="689229"/>
                  </a:cubicBezTo>
                  <a:lnTo>
                    <a:pt x="0" y="163068"/>
                  </a:lnTo>
                  <a:lnTo>
                    <a:pt x="6350" y="163068"/>
                  </a:lnTo>
                  <a:lnTo>
                    <a:pt x="0" y="163068"/>
                  </a:lnTo>
                  <a:moveTo>
                    <a:pt x="12700" y="163068"/>
                  </a:moveTo>
                  <a:lnTo>
                    <a:pt x="12700" y="689229"/>
                  </a:lnTo>
                  <a:lnTo>
                    <a:pt x="6350" y="689229"/>
                  </a:lnTo>
                  <a:lnTo>
                    <a:pt x="12700" y="689229"/>
                  </a:lnTo>
                  <a:cubicBezTo>
                    <a:pt x="12700" y="772287"/>
                    <a:pt x="80010" y="839597"/>
                    <a:pt x="163068" y="839597"/>
                  </a:cubicBezTo>
                  <a:lnTo>
                    <a:pt x="689229" y="839597"/>
                  </a:lnTo>
                  <a:cubicBezTo>
                    <a:pt x="772287" y="839597"/>
                    <a:pt x="839597" y="772287"/>
                    <a:pt x="839597" y="689229"/>
                  </a:cubicBezTo>
                  <a:lnTo>
                    <a:pt x="839597" y="163068"/>
                  </a:lnTo>
                  <a:lnTo>
                    <a:pt x="845947" y="163068"/>
                  </a:lnTo>
                  <a:lnTo>
                    <a:pt x="839597" y="163068"/>
                  </a:lnTo>
                  <a:cubicBezTo>
                    <a:pt x="839597" y="80010"/>
                    <a:pt x="772287" y="12700"/>
                    <a:pt x="689229" y="12700"/>
                  </a:cubicBezTo>
                  <a:lnTo>
                    <a:pt x="163068" y="12700"/>
                  </a:lnTo>
                  <a:lnTo>
                    <a:pt x="163068" y="6350"/>
                  </a:lnTo>
                  <a:lnTo>
                    <a:pt x="163068" y="12700"/>
                  </a:lnTo>
                  <a:cubicBezTo>
                    <a:pt x="80010" y="12700"/>
                    <a:pt x="12700" y="80010"/>
                    <a:pt x="12700" y="16306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908459" y="3426024"/>
            <a:ext cx="238423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22387" y="3235375"/>
            <a:ext cx="3686026" cy="1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2. Traffic Management Strategies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22387" y="4648349"/>
            <a:ext cx="3686026" cy="277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Based on data analysis, the control center implements real-time traffic management strategies like adaptive signal control and dynamic lane allocation.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32824" y="8010822"/>
            <a:ext cx="639216" cy="639216"/>
            <a:chOff x="0" y="0"/>
            <a:chExt cx="852288" cy="85228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39597" cy="839597"/>
            </a:xfrm>
            <a:custGeom>
              <a:avLst/>
              <a:gdLst/>
              <a:ahLst/>
              <a:cxnLst/>
              <a:rect l="l" t="t" r="r" b="b"/>
              <a:pathLst>
                <a:path w="839597" h="839597">
                  <a:moveTo>
                    <a:pt x="0" y="156718"/>
                  </a:moveTo>
                  <a:cubicBezTo>
                    <a:pt x="0" y="70231"/>
                    <a:pt x="70231" y="0"/>
                    <a:pt x="156718" y="0"/>
                  </a:cubicBezTo>
                  <a:lnTo>
                    <a:pt x="682879" y="0"/>
                  </a:lnTo>
                  <a:cubicBezTo>
                    <a:pt x="769493" y="0"/>
                    <a:pt x="839597" y="70231"/>
                    <a:pt x="839597" y="156718"/>
                  </a:cubicBezTo>
                  <a:lnTo>
                    <a:pt x="839597" y="682879"/>
                  </a:lnTo>
                  <a:cubicBezTo>
                    <a:pt x="839597" y="769493"/>
                    <a:pt x="769366" y="839597"/>
                    <a:pt x="682879" y="839597"/>
                  </a:cubicBezTo>
                  <a:lnTo>
                    <a:pt x="156718" y="839597"/>
                  </a:lnTo>
                  <a:cubicBezTo>
                    <a:pt x="70231" y="839597"/>
                    <a:pt x="0" y="769366"/>
                    <a:pt x="0" y="68287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52297" cy="852297"/>
            </a:xfrm>
            <a:custGeom>
              <a:avLst/>
              <a:gdLst/>
              <a:ahLst/>
              <a:cxnLst/>
              <a:rect l="l" t="t" r="r" b="b"/>
              <a:pathLst>
                <a:path w="852297" h="852297">
                  <a:moveTo>
                    <a:pt x="0" y="163068"/>
                  </a:moveTo>
                  <a:cubicBezTo>
                    <a:pt x="0" y="73025"/>
                    <a:pt x="73025" y="0"/>
                    <a:pt x="163068" y="0"/>
                  </a:cubicBezTo>
                  <a:lnTo>
                    <a:pt x="689229" y="0"/>
                  </a:lnTo>
                  <a:lnTo>
                    <a:pt x="689229" y="6350"/>
                  </a:lnTo>
                  <a:lnTo>
                    <a:pt x="689229" y="0"/>
                  </a:lnTo>
                  <a:lnTo>
                    <a:pt x="689229" y="6350"/>
                  </a:lnTo>
                  <a:lnTo>
                    <a:pt x="689229" y="0"/>
                  </a:lnTo>
                  <a:cubicBezTo>
                    <a:pt x="779272" y="0"/>
                    <a:pt x="852297" y="73025"/>
                    <a:pt x="852297" y="163068"/>
                  </a:cubicBezTo>
                  <a:lnTo>
                    <a:pt x="852297" y="689229"/>
                  </a:lnTo>
                  <a:lnTo>
                    <a:pt x="845947" y="689229"/>
                  </a:lnTo>
                  <a:lnTo>
                    <a:pt x="852297" y="689229"/>
                  </a:lnTo>
                  <a:cubicBezTo>
                    <a:pt x="852297" y="779272"/>
                    <a:pt x="779272" y="852297"/>
                    <a:pt x="689229" y="852297"/>
                  </a:cubicBezTo>
                  <a:lnTo>
                    <a:pt x="689229" y="845947"/>
                  </a:lnTo>
                  <a:lnTo>
                    <a:pt x="689229" y="852297"/>
                  </a:lnTo>
                  <a:lnTo>
                    <a:pt x="163068" y="852297"/>
                  </a:lnTo>
                  <a:lnTo>
                    <a:pt x="163068" y="845947"/>
                  </a:lnTo>
                  <a:lnTo>
                    <a:pt x="163068" y="852297"/>
                  </a:lnTo>
                  <a:cubicBezTo>
                    <a:pt x="73025" y="852297"/>
                    <a:pt x="0" y="779272"/>
                    <a:pt x="0" y="689229"/>
                  </a:cubicBezTo>
                  <a:lnTo>
                    <a:pt x="0" y="163068"/>
                  </a:lnTo>
                  <a:lnTo>
                    <a:pt x="6350" y="163068"/>
                  </a:lnTo>
                  <a:lnTo>
                    <a:pt x="0" y="163068"/>
                  </a:lnTo>
                  <a:moveTo>
                    <a:pt x="12700" y="163068"/>
                  </a:moveTo>
                  <a:lnTo>
                    <a:pt x="12700" y="689229"/>
                  </a:lnTo>
                  <a:lnTo>
                    <a:pt x="6350" y="689229"/>
                  </a:lnTo>
                  <a:lnTo>
                    <a:pt x="12700" y="689229"/>
                  </a:lnTo>
                  <a:cubicBezTo>
                    <a:pt x="12700" y="772287"/>
                    <a:pt x="80010" y="839597"/>
                    <a:pt x="163068" y="839597"/>
                  </a:cubicBezTo>
                  <a:lnTo>
                    <a:pt x="689229" y="839597"/>
                  </a:lnTo>
                  <a:cubicBezTo>
                    <a:pt x="772287" y="839597"/>
                    <a:pt x="839597" y="772287"/>
                    <a:pt x="839597" y="689229"/>
                  </a:cubicBezTo>
                  <a:lnTo>
                    <a:pt x="839597" y="163068"/>
                  </a:lnTo>
                  <a:lnTo>
                    <a:pt x="845947" y="163068"/>
                  </a:lnTo>
                  <a:lnTo>
                    <a:pt x="839597" y="163068"/>
                  </a:lnTo>
                  <a:cubicBezTo>
                    <a:pt x="839597" y="80010"/>
                    <a:pt x="772287" y="12700"/>
                    <a:pt x="689229" y="12700"/>
                  </a:cubicBezTo>
                  <a:lnTo>
                    <a:pt x="163068" y="12700"/>
                  </a:lnTo>
                  <a:lnTo>
                    <a:pt x="163068" y="6350"/>
                  </a:lnTo>
                  <a:lnTo>
                    <a:pt x="163068" y="12700"/>
                  </a:lnTo>
                  <a:cubicBezTo>
                    <a:pt x="80010" y="12700"/>
                    <a:pt x="12700" y="80010"/>
                    <a:pt x="12700" y="16306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034040" y="8187184"/>
            <a:ext cx="236785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47075" y="7996535"/>
            <a:ext cx="4306491" cy="45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3. Incident Management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47075" y="8534995"/>
            <a:ext cx="8561337" cy="98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control center responds to traffic incidents, like accidents or road closures, by adjusting traffic signals and rerouting traffic.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184076"/>
            <a:ext cx="9445526" cy="358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Vehicle-to-Infrastructure Communication: Connecting Vehicles and Infrastructure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519127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6164461"/>
            <a:ext cx="367813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Real-time Traffic Info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6710809"/>
            <a:ext cx="4510088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V2I communication enables vehicles to receive real-time information about traffic conditions and alternative routes through in-vehicle displays or mobile apps.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2785526" y="519127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85526" y="6164461"/>
            <a:ext cx="451023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Cooperative Vehicle 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5526" y="7153721"/>
            <a:ext cx="451023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V2I allows vehicles to coordinate with traffic infrastructure to improve traffic flow and safety, promoting smoother traffic flow.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305074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Benefits of Smart Traffic Management Systems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3535561"/>
            <a:ext cx="4590604" cy="3023146"/>
            <a:chOff x="0" y="0"/>
            <a:chExt cx="6120805" cy="403086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85280" y="3814316"/>
            <a:ext cx="372606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Reduced Congestion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0" y="4360664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STMS can significantly reduce traffic congestion by optimizing traffic flow, adaptive signal control, and intelligent routing.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52071" y="3535561"/>
            <a:ext cx="4590604" cy="3023146"/>
            <a:chOff x="0" y="0"/>
            <a:chExt cx="6120805" cy="403086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149876" y="3814316"/>
            <a:ext cx="364956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Improved Air Quality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49876" y="4360664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STMS can help reduce vehicle emissions and improve air quality by minimizing idling time and traffic congestion.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7475" y="6832699"/>
            <a:ext cx="9455051" cy="2115890"/>
            <a:chOff x="0" y="0"/>
            <a:chExt cx="12606735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85280" y="7111454"/>
            <a:ext cx="4007198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Enhanced Road Safety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280" y="7657802"/>
            <a:ext cx="88594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By detecting and responding to accidents promptly, STMS can reduce the risk of accidents and injuries.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252662"/>
            <a:ext cx="11891665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Future Directions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4059288" y="3743771"/>
            <a:ext cx="2017514" cy="1009947"/>
          </a:xfrm>
          <a:custGeom>
            <a:avLst/>
            <a:gdLst/>
            <a:ahLst/>
            <a:cxnLst/>
            <a:rect l="l" t="t" r="r" b="b"/>
            <a:pathLst>
              <a:path w="2017514" h="1009947">
                <a:moveTo>
                  <a:pt x="0" y="0"/>
                </a:moveTo>
                <a:lnTo>
                  <a:pt x="2017513" y="0"/>
                </a:lnTo>
                <a:lnTo>
                  <a:pt x="2017513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" r="-5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04048" y="3959870"/>
            <a:ext cx="127992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60319" y="4008239"/>
            <a:ext cx="4502498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Data Privacy and Security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7644" y="4770090"/>
            <a:ext cx="11077278" cy="19050"/>
            <a:chOff x="0" y="0"/>
            <a:chExt cx="14769703" cy="25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69719" cy="25400"/>
            </a:xfrm>
            <a:custGeom>
              <a:avLst/>
              <a:gdLst/>
              <a:ahLst/>
              <a:cxnLst/>
              <a:rect l="l" t="t" r="r" b="b"/>
              <a:pathLst>
                <a:path w="1476971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757019" y="0"/>
                  </a:lnTo>
                  <a:cubicBezTo>
                    <a:pt x="14764004" y="0"/>
                    <a:pt x="14769719" y="5715"/>
                    <a:pt x="14769719" y="12700"/>
                  </a:cubicBezTo>
                  <a:cubicBezTo>
                    <a:pt x="14769719" y="19685"/>
                    <a:pt x="14764004" y="25400"/>
                    <a:pt x="1475701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050530" y="4824561"/>
            <a:ext cx="4035028" cy="1009947"/>
          </a:xfrm>
          <a:custGeom>
            <a:avLst/>
            <a:gdLst/>
            <a:ahLst/>
            <a:cxnLst/>
            <a:rect l="l" t="t" r="r" b="b"/>
            <a:pathLst>
              <a:path w="4035028" h="1009947">
                <a:moveTo>
                  <a:pt x="0" y="0"/>
                </a:moveTo>
                <a:lnTo>
                  <a:pt x="4035028" y="0"/>
                </a:lnTo>
                <a:lnTo>
                  <a:pt x="4035028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" r="-5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67436" y="4931717"/>
            <a:ext cx="20121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9076" y="5089029"/>
            <a:ext cx="2693491" cy="41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 smtClean="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800" dirty="0" smtClean="0">
                <a:solidFill>
                  <a:srgbClr val="DCD7E5"/>
                </a:solidFill>
                <a:latin typeface="Microsoft YaHei UI" pitchFamily="34" charset="-122"/>
                <a:ea typeface="Microsoft YaHei UI" pitchFamily="34" charset="-122"/>
                <a:cs typeface="Montserrat"/>
                <a:sym typeface="Montserrat"/>
              </a:rPr>
              <a:t>nteroperability</a:t>
            </a:r>
            <a:endParaRPr lang="en-US" sz="2800" dirty="0">
              <a:solidFill>
                <a:srgbClr val="DCD7E5"/>
              </a:solidFill>
              <a:latin typeface="Microsoft YaHei UI" pitchFamily="34" charset="-122"/>
              <a:ea typeface="Microsoft YaHei UI" pitchFamily="34" charset="-122"/>
              <a:cs typeface="Montserrat"/>
              <a:sym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156400" y="5850880"/>
            <a:ext cx="10068520" cy="19050"/>
            <a:chOff x="0" y="0"/>
            <a:chExt cx="13424693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24663" cy="25400"/>
            </a:xfrm>
            <a:custGeom>
              <a:avLst/>
              <a:gdLst/>
              <a:ahLst/>
              <a:cxnLst/>
              <a:rect l="l" t="t" r="r" b="b"/>
              <a:pathLst>
                <a:path w="1342466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11963" y="0"/>
                  </a:lnTo>
                  <a:cubicBezTo>
                    <a:pt x="13418948" y="0"/>
                    <a:pt x="13424663" y="5715"/>
                    <a:pt x="13424663" y="12700"/>
                  </a:cubicBezTo>
                  <a:cubicBezTo>
                    <a:pt x="13424663" y="19685"/>
                    <a:pt x="13418948" y="25400"/>
                    <a:pt x="134119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2041772" y="5905351"/>
            <a:ext cx="6052543" cy="1009947"/>
          </a:xfrm>
          <a:custGeom>
            <a:avLst/>
            <a:gdLst/>
            <a:ahLst/>
            <a:cxnLst/>
            <a:rect l="l" t="t" r="r" b="b"/>
            <a:pathLst>
              <a:path w="6052543" h="1009947">
                <a:moveTo>
                  <a:pt x="0" y="0"/>
                </a:moveTo>
                <a:lnTo>
                  <a:pt x="6052543" y="0"/>
                </a:lnTo>
                <a:lnTo>
                  <a:pt x="6052543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" b="-1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968031" y="6012508"/>
            <a:ext cx="19987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77832" y="6169819"/>
            <a:ext cx="330949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Public Acceptance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165158" y="6931670"/>
            <a:ext cx="9059764" cy="19050"/>
            <a:chOff x="0" y="0"/>
            <a:chExt cx="12079685" cy="25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9732" cy="25400"/>
            </a:xfrm>
            <a:custGeom>
              <a:avLst/>
              <a:gdLst/>
              <a:ahLst/>
              <a:cxnLst/>
              <a:rect l="l" t="t" r="r" b="b"/>
              <a:pathLst>
                <a:path w="1207973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067032" y="0"/>
                  </a:lnTo>
                  <a:cubicBezTo>
                    <a:pt x="12074017" y="0"/>
                    <a:pt x="12079732" y="5715"/>
                    <a:pt x="12079732" y="12700"/>
                  </a:cubicBezTo>
                  <a:cubicBezTo>
                    <a:pt x="12079732" y="19685"/>
                    <a:pt x="12074017" y="25400"/>
                    <a:pt x="1206703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032868" y="6986141"/>
            <a:ext cx="8070205" cy="1009947"/>
          </a:xfrm>
          <a:custGeom>
            <a:avLst/>
            <a:gdLst/>
            <a:ahLst/>
            <a:cxnLst/>
            <a:rect l="l" t="t" r="r" b="b"/>
            <a:pathLst>
              <a:path w="8070205" h="1009947">
                <a:moveTo>
                  <a:pt x="0" y="0"/>
                </a:moveTo>
                <a:lnTo>
                  <a:pt x="8070204" y="0"/>
                </a:lnTo>
                <a:lnTo>
                  <a:pt x="8070204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950767" y="7093297"/>
            <a:ext cx="234255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6590" y="7250609"/>
            <a:ext cx="421451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Emerging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89559" y="739379"/>
            <a:ext cx="16308884" cy="180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Successful STMS Implementations Around the World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89559" y="3110061"/>
            <a:ext cx="5153620" cy="3185071"/>
          </a:xfrm>
          <a:custGeom>
            <a:avLst/>
            <a:gdLst/>
            <a:ahLst/>
            <a:cxnLst/>
            <a:rect l="l" t="t" r="r" b="b"/>
            <a:pathLst>
              <a:path w="5153620" h="3185071">
                <a:moveTo>
                  <a:pt x="0" y="0"/>
                </a:moveTo>
                <a:lnTo>
                  <a:pt x="5153620" y="0"/>
                </a:lnTo>
                <a:lnTo>
                  <a:pt x="5153620" y="3185071"/>
                </a:lnTo>
                <a:lnTo>
                  <a:pt x="0" y="3185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r="-5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9559" y="6629400"/>
            <a:ext cx="3534221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Singapore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559" y="7173963"/>
            <a:ext cx="5153620" cy="234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Singapore has a world-class STMS that utilizes advanced technologies, sensors, cameras, and communication technologies for efficient traffic management.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567190" y="3110061"/>
            <a:ext cx="5153620" cy="3185071"/>
          </a:xfrm>
          <a:custGeom>
            <a:avLst/>
            <a:gdLst/>
            <a:ahLst/>
            <a:cxnLst/>
            <a:rect l="l" t="t" r="r" b="b"/>
            <a:pathLst>
              <a:path w="5153620" h="3185071">
                <a:moveTo>
                  <a:pt x="0" y="0"/>
                </a:moveTo>
                <a:lnTo>
                  <a:pt x="5153620" y="0"/>
                </a:lnTo>
                <a:lnTo>
                  <a:pt x="5153620" y="3185071"/>
                </a:lnTo>
                <a:lnTo>
                  <a:pt x="0" y="3185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67190" y="6629400"/>
            <a:ext cx="3534221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London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7190" y="7173963"/>
            <a:ext cx="5153620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London's congestion charge zone and low emission zone have successfully reduced congestion and improved air quality.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2144821" y="3110061"/>
            <a:ext cx="5153620" cy="3185071"/>
          </a:xfrm>
          <a:custGeom>
            <a:avLst/>
            <a:gdLst/>
            <a:ahLst/>
            <a:cxnLst/>
            <a:rect l="l" t="t" r="r" b="b"/>
            <a:pathLst>
              <a:path w="5153620" h="3185071">
                <a:moveTo>
                  <a:pt x="0" y="0"/>
                </a:moveTo>
                <a:lnTo>
                  <a:pt x="5153620" y="0"/>
                </a:lnTo>
                <a:lnTo>
                  <a:pt x="5153620" y="3185071"/>
                </a:lnTo>
                <a:lnTo>
                  <a:pt x="0" y="3185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" r="-5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144821" y="6629400"/>
            <a:ext cx="3534221" cy="46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Portland, Oregon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4821" y="7173963"/>
            <a:ext cx="5153620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Portland has implemented a comprehensive STMS including adaptive traffic signal control, real-time traffic information, and incident management.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429767"/>
            <a:ext cx="9445526" cy="269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Conclusion: Towards Smarter and Sustainable Cities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465266"/>
            <a:ext cx="944552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STMS offer a promising solution to address urban traffic congestion. By leveraging advanced technologies and data-driven insights, STMS can create more efficient, sustainable, and livable cities. As technology evolves, we can expect even more innovative and sophisticated STMS that will further enhance urban mobility.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478</Words>
  <Application>Microsoft Office PowerPoint</Application>
  <PresentationFormat>Custom</PresentationFormat>
  <Paragraphs>52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Montserrat</vt:lpstr>
      <vt:lpstr>Montserrat Bold</vt:lpstr>
      <vt:lpstr>Heebo Bold</vt:lpstr>
      <vt:lpstr>Heebo Light</vt:lpstr>
      <vt:lpstr>Microsoft YaHei UI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SMART-TRAFFIC-MANAGEMENT-SYSTEM.pptx</dc:title>
  <dc:creator>HP</dc:creator>
  <cp:lastModifiedBy>HP</cp:lastModifiedBy>
  <cp:revision>2</cp:revision>
  <dcterms:created xsi:type="dcterms:W3CDTF">2006-08-16T00:00:00Z</dcterms:created>
  <dcterms:modified xsi:type="dcterms:W3CDTF">2024-12-08T16:00:54Z</dcterms:modified>
  <dc:identifier>DAGYtw1mIOw</dc:identifier>
</cp:coreProperties>
</file>